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</p:sldMasterIdLst>
  <p:sldIdLst>
    <p:sldId id="256" r:id="rId10"/>
    <p:sldId id="270" r:id="rId11"/>
    <p:sldId id="258" r:id="rId12"/>
    <p:sldId id="259" r:id="rId13"/>
    <p:sldId id="260" r:id="rId14"/>
    <p:sldId id="267" r:id="rId15"/>
    <p:sldId id="261" r:id="rId16"/>
    <p:sldId id="262" r:id="rId17"/>
    <p:sldId id="273" r:id="rId18"/>
    <p:sldId id="263" r:id="rId19"/>
    <p:sldId id="264" r:id="rId20"/>
    <p:sldId id="265" r:id="rId21"/>
    <p:sldId id="268" r:id="rId22"/>
    <p:sldId id="269" r:id="rId23"/>
    <p:sldId id="271" r:id="rId24"/>
    <p:sldId id="272" r:id="rId25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1B5E-F853-262F-452A-B06F014B7DE1}" v="16" dt="2025-10-03T09:12:0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6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Tydecks" userId="cbe1f4df-ed6b-4d86-b088-212e27e8ed82" providerId="ADAL" clId="{B0C28B62-DC3E-4432-BA75-1EDD0F664A23}"/>
    <pc:docChg chg="custSel modSld">
      <pc:chgData name="Simone Tydecks" userId="cbe1f4df-ed6b-4d86-b088-212e27e8ed82" providerId="ADAL" clId="{B0C28B62-DC3E-4432-BA75-1EDD0F664A23}" dt="2025-09-23T12:29:54.887" v="105" actId="20577"/>
      <pc:docMkLst>
        <pc:docMk/>
      </pc:docMkLst>
      <pc:sldChg chg="modSp">
        <pc:chgData name="Simone Tydecks" userId="cbe1f4df-ed6b-4d86-b088-212e27e8ed82" providerId="ADAL" clId="{B0C28B62-DC3E-4432-BA75-1EDD0F664A23}" dt="2025-09-23T12:24:37.801" v="92" actId="20577"/>
        <pc:sldMkLst>
          <pc:docMk/>
          <pc:sldMk cId="0" sldId="258"/>
        </pc:sldMkLst>
        <pc:spChg chg="mod">
          <ac:chgData name="Simone Tydecks" userId="cbe1f4df-ed6b-4d86-b088-212e27e8ed82" providerId="ADAL" clId="{B0C28B62-DC3E-4432-BA75-1EDD0F664A23}" dt="2025-09-23T12:24:37.801" v="92" actId="20577"/>
          <ac:spMkLst>
            <pc:docMk/>
            <pc:sldMk cId="0" sldId="258"/>
            <ac:spMk id="240" creationId="{00000000-0000-0000-0000-000000000000}"/>
          </ac:spMkLst>
        </pc:spChg>
      </pc:sldChg>
      <pc:sldChg chg="modSp">
        <pc:chgData name="Simone Tydecks" userId="cbe1f4df-ed6b-4d86-b088-212e27e8ed82" providerId="ADAL" clId="{B0C28B62-DC3E-4432-BA75-1EDD0F664A23}" dt="2025-09-23T12:29:54.887" v="105" actId="20577"/>
        <pc:sldMkLst>
          <pc:docMk/>
          <pc:sldMk cId="0" sldId="269"/>
        </pc:sldMkLst>
        <pc:spChg chg="mod">
          <ac:chgData name="Simone Tydecks" userId="cbe1f4df-ed6b-4d86-b088-212e27e8ed82" providerId="ADAL" clId="{B0C28B62-DC3E-4432-BA75-1EDD0F664A23}" dt="2025-09-23T12:29:54.887" v="105" actId="20577"/>
          <ac:spMkLst>
            <pc:docMk/>
            <pc:sldMk cId="0" sldId="269"/>
            <ac:spMk id="293" creationId="{00000000-0000-0000-0000-000000000000}"/>
          </ac:spMkLst>
        </pc:spChg>
      </pc:sldChg>
      <pc:sldChg chg="modSp">
        <pc:chgData name="Simone Tydecks" userId="cbe1f4df-ed6b-4d86-b088-212e27e8ed82" providerId="ADAL" clId="{B0C28B62-DC3E-4432-BA75-1EDD0F664A23}" dt="2025-09-23T12:23:50.192" v="73" actId="27636"/>
        <pc:sldMkLst>
          <pc:docMk/>
          <pc:sldMk cId="2961874520" sldId="273"/>
        </pc:sldMkLst>
        <pc:spChg chg="mod">
          <ac:chgData name="Simone Tydecks" userId="cbe1f4df-ed6b-4d86-b088-212e27e8ed82" providerId="ADAL" clId="{B0C28B62-DC3E-4432-BA75-1EDD0F664A23}" dt="2025-09-23T12:23:50.192" v="73" actId="27636"/>
          <ac:spMkLst>
            <pc:docMk/>
            <pc:sldMk cId="2961874520" sldId="273"/>
            <ac:spMk id="3" creationId="{A1CEBF87-1189-4146-B8F6-A5E7538C13F0}"/>
          </ac:spMkLst>
        </pc:spChg>
      </pc:sldChg>
    </pc:docChg>
  </pc:docChgLst>
  <pc:docChgLst>
    <pc:chgData name="Christiane Gehlen" userId="S::christiane.gehlen@christopherusschule.onmicrosoft.com::a9631778-ce5f-4dd3-96de-70db6edb70f4" providerId="AD" clId="Web-{CFD11B5E-F853-262F-452A-B06F014B7DE1}"/>
    <pc:docChg chg="modSld">
      <pc:chgData name="Christiane Gehlen" userId="S::christiane.gehlen@christopherusschule.onmicrosoft.com::a9631778-ce5f-4dd3-96de-70db6edb70f4" providerId="AD" clId="Web-{CFD11B5E-F853-262F-452A-B06F014B7DE1}" dt="2025-10-03T09:12:09.598" v="15" actId="1076"/>
      <pc:docMkLst>
        <pc:docMk/>
      </pc:docMkLst>
      <pc:sldChg chg="modSp">
        <pc:chgData name="Christiane Gehlen" userId="S::christiane.gehlen@christopherusschule.onmicrosoft.com::a9631778-ce5f-4dd3-96de-70db6edb70f4" providerId="AD" clId="Web-{CFD11B5E-F853-262F-452A-B06F014B7DE1}" dt="2025-10-03T09:11:56.440" v="13" actId="20577"/>
        <pc:sldMkLst>
          <pc:docMk/>
          <pc:sldMk cId="0" sldId="269"/>
        </pc:sldMkLst>
        <pc:spChg chg="mod">
          <ac:chgData name="Christiane Gehlen" userId="S::christiane.gehlen@christopherusschule.onmicrosoft.com::a9631778-ce5f-4dd3-96de-70db6edb70f4" providerId="AD" clId="Web-{CFD11B5E-F853-262F-452A-B06F014B7DE1}" dt="2025-10-03T09:11:56.440" v="13" actId="20577"/>
          <ac:spMkLst>
            <pc:docMk/>
            <pc:sldMk cId="0" sldId="269"/>
            <ac:spMk id="293" creationId="{00000000-0000-0000-0000-000000000000}"/>
          </ac:spMkLst>
        </pc:spChg>
      </pc:sldChg>
      <pc:sldChg chg="modSp">
        <pc:chgData name="Christiane Gehlen" userId="S::christiane.gehlen@christopherusschule.onmicrosoft.com::a9631778-ce5f-4dd3-96de-70db6edb70f4" providerId="AD" clId="Web-{CFD11B5E-F853-262F-452A-B06F014B7DE1}" dt="2025-10-03T09:12:09.598" v="15" actId="1076"/>
        <pc:sldMkLst>
          <pc:docMk/>
          <pc:sldMk cId="0" sldId="272"/>
        </pc:sldMkLst>
        <pc:spChg chg="mod">
          <ac:chgData name="Christiane Gehlen" userId="S::christiane.gehlen@christopherusschule.onmicrosoft.com::a9631778-ce5f-4dd3-96de-70db6edb70f4" providerId="AD" clId="Web-{CFD11B5E-F853-262F-452A-B06F014B7DE1}" dt="2025-10-03T09:12:09.598" v="15" actId="1076"/>
          <ac:spMkLst>
            <pc:docMk/>
            <pc:sldMk cId="0" sldId="272"/>
            <ac:spMk id="30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38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fik 77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rafik 116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rafik 155"/>
          <p:cNvPicPr/>
          <p:nvPr/>
        </p:nvPicPr>
        <p:blipFill>
          <a:blip r:embed="rId14"/>
          <a:stretch/>
        </p:blipFill>
        <p:spPr>
          <a:xfrm>
            <a:off x="0" y="3240"/>
            <a:ext cx="10076400" cy="5663520"/>
          </a:xfrm>
          <a:prstGeom prst="rect">
            <a:avLst/>
          </a:prstGeom>
          <a:ln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gs.christopherus@schulen.langenfeld.d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Relationship Id="rId4" Type="http://schemas.openxmlformats.org/officeDocument/2006/relationships/hyperlink" Target="http://www.christopherus-schule-langenfeld.d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936000" y="2016000"/>
            <a:ext cx="6116760" cy="14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Herzlich Willkommen </a:t>
            </a:r>
            <a:br/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an der </a:t>
            </a:r>
            <a:br/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Christopherus-Schule</a:t>
            </a:r>
            <a:endParaRPr lang="de-DE" sz="3300" b="0" strike="noStrike" spc="-1">
              <a:latin typeface="Arial"/>
            </a:endParaRPr>
          </a:p>
        </p:txBody>
      </p:sp>
      <p:pic>
        <p:nvPicPr>
          <p:cNvPr id="235" name="Grafik 195"/>
          <p:cNvPicPr/>
          <p:nvPr/>
        </p:nvPicPr>
        <p:blipFill>
          <a:blip r:embed="rId2"/>
          <a:stretch/>
        </p:blipFill>
        <p:spPr>
          <a:xfrm>
            <a:off x="5400000" y="936000"/>
            <a:ext cx="4001040" cy="53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236960" y="385920"/>
            <a:ext cx="8061120" cy="168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Erfolgreich starten</a:t>
            </a: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Sozialpädagogische Begleitung</a:t>
            </a:r>
            <a:br/>
            <a:r>
              <a:rPr lang="de-DE" sz="24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in der Schuleingangsphase</a:t>
            </a:r>
            <a:endParaRPr lang="de-DE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4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1044360" y="1872000"/>
            <a:ext cx="8096760" cy="35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09800">
              <a:lnSpc>
                <a:spcPct val="100000"/>
              </a:lnSpc>
              <a:spcBef>
                <a:spcPts val="1417"/>
              </a:spcBef>
            </a:pPr>
            <a:endParaRPr lang="de-DE" sz="1800" b="0" strike="noStrike" spc="-1" dirty="0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1417"/>
              </a:spcBef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Unterrichtsbegleitung und besondere Förderung von Kindern in den Klassen 1 und 2 </a:t>
            </a:r>
            <a:endParaRPr lang="de-DE" sz="2000" b="0" strike="noStrike" spc="-1" dirty="0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sng" strike="noStrike" spc="-1" dirty="0">
                <a:solidFill>
                  <a:srgbClr val="FFFFFF"/>
                </a:solidFill>
                <a:uFillTx/>
                <a:latin typeface="Comic Sans MS"/>
                <a:ea typeface="DejaVu Sans"/>
              </a:rPr>
              <a:t>Förderbereiche</a:t>
            </a: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: Wahrnehmung, Motorik, Sprache, mathematische Bildung, sozial-emotionale Kompetenzen u.v.m. </a:t>
            </a:r>
            <a:endParaRPr lang="de-DE" sz="2000" b="0" strike="noStrike" spc="-1" dirty="0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Zusammenarbeit mit Lehrern und Eltern, Kooperation mit außerschulischen Trägern </a:t>
            </a:r>
            <a:endParaRPr lang="de-DE" sz="2000" b="0" strike="noStrike" spc="-1" dirty="0">
              <a:latin typeface="Arial"/>
            </a:endParaRPr>
          </a:p>
          <a:p>
            <a:pPr marL="432000" indent="-3211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Unsere „</a:t>
            </a:r>
            <a:r>
              <a:rPr lang="de-DE" sz="2000" b="0" strike="noStrike" spc="-1" dirty="0" err="1">
                <a:solidFill>
                  <a:srgbClr val="FFFFFF"/>
                </a:solidFill>
                <a:latin typeface="Comic Sans MS"/>
                <a:ea typeface="DejaVu Sans"/>
              </a:rPr>
              <a:t>Starterklassen</a:t>
            </a: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“ - Gestaltung eines sanften Übergangs von der Kita zur Grundschule</a:t>
            </a:r>
            <a:endParaRPr lang="de-DE" sz="2000" b="0" strike="noStrike" spc="-1" dirty="0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1417"/>
              </a:spcBef>
            </a:pPr>
            <a:endParaRPr lang="de-DE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010160" y="289800"/>
            <a:ext cx="806148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de-DE" sz="4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Individuelle Förderung</a:t>
            </a:r>
            <a:endParaRPr lang="de-DE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de-DE" sz="4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</a:pPr>
            <a:r>
              <a:rPr lang="de-DE" sz="16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     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</a:pPr>
            <a:r>
              <a:rPr lang="de-DE" sz="36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Individuelle Förderung</a:t>
            </a:r>
            <a:endParaRPr lang="de-DE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82"/>
              </a:spcBef>
              <a:spcAft>
                <a:spcPts val="283"/>
              </a:spcAft>
            </a:pPr>
            <a:r>
              <a:rPr lang="de-DE" sz="16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      </a:t>
            </a:r>
            <a:r>
              <a:rPr lang="de-DE" sz="1600" b="1" u="sng" strike="noStrike" spc="-1" dirty="0">
                <a:solidFill>
                  <a:srgbClr val="FFFFFF"/>
                </a:solidFill>
                <a:uFillTx/>
                <a:latin typeface="Comic Sans MS"/>
                <a:ea typeface="DejaVu Sans"/>
              </a:rPr>
              <a:t>Innere Differenzierung</a:t>
            </a:r>
            <a:endParaRPr lang="de-DE" sz="16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Individuelle Förderung durch Förderordner für jedes Kind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Förderpläne unter den Lernzielkontrollen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Förderportfolio für jedes Kind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„Vorfahrts-Hülle“ in jedem Ordner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Förderzyklus bei mehrfachem Förderbedarf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Paralleles Arbeiten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Teamteaching im Unterricht oder im Förderunterricht</a:t>
            </a:r>
            <a:endParaRPr lang="de-DE" sz="1400" b="0" strike="noStrike" spc="-1" dirty="0">
              <a:latin typeface="Arial"/>
            </a:endParaRPr>
          </a:p>
          <a:p>
            <a:pPr marL="533880" lvl="1">
              <a:lnSpc>
                <a:spcPct val="100000"/>
              </a:lnSpc>
              <a:spcAft>
                <a:spcPts val="283"/>
              </a:spcAft>
              <a:buClr>
                <a:srgbClr val="FFFFFF"/>
              </a:buClr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 </a:t>
            </a:r>
            <a:endParaRPr lang="de-DE" sz="1400" b="0" strike="noStrike" spc="-1" dirty="0">
              <a:latin typeface="Arial"/>
            </a:endParaRPr>
          </a:p>
          <a:p>
            <a:pPr marL="850680" indent="-313560">
              <a:lnSpc>
                <a:spcPct val="100000"/>
              </a:lnSpc>
              <a:spcBef>
                <a:spcPts val="533"/>
              </a:spcBef>
              <a:spcAft>
                <a:spcPts val="283"/>
              </a:spcAft>
            </a:pPr>
            <a:r>
              <a:rPr lang="de-DE" sz="1600" b="1" u="sng" strike="noStrike" spc="-1" dirty="0">
                <a:solidFill>
                  <a:srgbClr val="FFFFFF"/>
                </a:solidFill>
                <a:uFillTx/>
                <a:latin typeface="Comic Sans MS"/>
                <a:ea typeface="DejaVu Sans"/>
              </a:rPr>
              <a:t>Äußere Differenzierung</a:t>
            </a:r>
            <a:endParaRPr lang="de-DE" sz="16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Mathe- </a:t>
            </a:r>
            <a:r>
              <a:rPr lang="de-DE" sz="1400" spc="-1" dirty="0">
                <a:solidFill>
                  <a:srgbClr val="FFFFFF"/>
                </a:solidFill>
                <a:latin typeface="Comic Sans MS"/>
                <a:ea typeface="Droid Sans Fallback"/>
              </a:rPr>
              <a:t>und </a:t>
            </a: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Sprachförderung, soziales Lernen</a:t>
            </a:r>
            <a:endParaRPr lang="de-DE" sz="1400" b="0" strike="noStrike" spc="-1" dirty="0">
              <a:latin typeface="Arial"/>
            </a:endParaRPr>
          </a:p>
          <a:p>
            <a:pPr marL="849240" lvl="1" indent="-315360">
              <a:lnSpc>
                <a:spcPct val="100000"/>
              </a:lnSpc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Arbeit in Kleingruppen/ Teamteaching</a:t>
            </a:r>
          </a:p>
          <a:p>
            <a:pPr marL="849240" lvl="1" indent="-315360">
              <a:lnSpc>
                <a:spcPct val="100000"/>
              </a:lnSpc>
              <a:buClr>
                <a:srgbClr val="FFFFFF"/>
              </a:buClr>
              <a:buFont typeface="Wingdings" charset="2"/>
              <a:buChar char=""/>
            </a:pPr>
            <a:r>
              <a:rPr lang="de-DE" sz="14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Vorlese-Wettbewerb – Känguru-Mathe-Wettbewerb</a:t>
            </a:r>
            <a:endParaRPr lang="de-DE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lang="de-DE" sz="1400" b="0" strike="noStrike" spc="-1" dirty="0">
              <a:latin typeface="Arial"/>
            </a:endParaRPr>
          </a:p>
        </p:txBody>
      </p:sp>
      <p:pic>
        <p:nvPicPr>
          <p:cNvPr id="259" name="Grafik 215"/>
          <p:cNvPicPr/>
          <p:nvPr/>
        </p:nvPicPr>
        <p:blipFill>
          <a:blip r:embed="rId2"/>
          <a:stretch/>
        </p:blipFill>
        <p:spPr>
          <a:xfrm>
            <a:off x="6984000" y="360000"/>
            <a:ext cx="2347200" cy="2487240"/>
          </a:xfrm>
          <a:prstGeom prst="rect">
            <a:avLst/>
          </a:prstGeom>
          <a:ln>
            <a:noFill/>
          </a:ln>
        </p:spPr>
      </p:pic>
      <p:pic>
        <p:nvPicPr>
          <p:cNvPr id="260" name="Grafik 216"/>
          <p:cNvPicPr/>
          <p:nvPr/>
        </p:nvPicPr>
        <p:blipFill>
          <a:blip r:embed="rId3"/>
          <a:stretch/>
        </p:blipFill>
        <p:spPr>
          <a:xfrm>
            <a:off x="6282000" y="1800720"/>
            <a:ext cx="2204280" cy="338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4000" y="2260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934920" y="360000"/>
            <a:ext cx="8206920" cy="86760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720" tIns="46800" rIns="342720" bIns="0" anchor="ctr"/>
          <a:lstStyle/>
          <a:p>
            <a:pPr algn="ctr">
              <a:lnSpc>
                <a:spcPct val="100000"/>
              </a:lnSpc>
            </a:pPr>
            <a:r>
              <a:rPr lang="de-DE" sz="22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Lern- und Förderportfolio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für:  Peter Pan      Klasse: 1a        Schuljahr: 2024/25     Datum: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05.10.2024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936000" y="1278360"/>
            <a:ext cx="8237160" cy="30492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hoher Förderbedarf 	    </a:t>
            </a:r>
            <a:r>
              <a:rPr lang="de-DE" sz="1400" b="0" strike="noStrike" spc="-1" dirty="0">
                <a:solidFill>
                  <a:srgbClr val="000000"/>
                </a:solidFill>
                <a:latin typeface="Blackwhite"/>
                <a:ea typeface="Times New Roman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geringer Förderbedarf	</a:t>
            </a:r>
            <a:r>
              <a:rPr lang="de-DE" sz="1200" b="0" strike="noStrike" spc="-1" dirty="0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 kein Förderbedarf	</a:t>
            </a: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   Forderbedarf</a:t>
            </a:r>
            <a:endParaRPr lang="de-DE" sz="1400" b="0" strike="noStrike" spc="-1" dirty="0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900360" y="1728000"/>
            <a:ext cx="2912400" cy="323928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720" tIns="46800" rIns="90000" bIns="0" anchor="ctr"/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Motorik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Grobmotorik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Feinmotorik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Graphomotorik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	Wahrnehmung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visuell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auditiv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taktil-kinästhetisch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Körperwahrnehmung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	Emotionalität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Selbstsicherheit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Frustrationstoleranz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Grundstimmung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Steuerung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de-DE" sz="300" b="0" strike="noStrike" spc="-1">
              <a:latin typeface="Arial"/>
            </a:endParaRPr>
          </a:p>
        </p:txBody>
      </p:sp>
      <p:sp>
        <p:nvSpPr>
          <p:cNvPr id="266" name="CustomShape 6"/>
          <p:cNvSpPr/>
          <p:nvPr/>
        </p:nvSpPr>
        <p:spPr>
          <a:xfrm>
            <a:off x="3888000" y="1728000"/>
            <a:ext cx="2661840" cy="325440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0" anchor="ctr"/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Lern- und Arbeitsverhalten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Arbeitstempo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Mitarbeit im Unterricht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Hausaufgaben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Umgang mit Materialien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Kurzzeitgedächtnis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Langzeitgedächtnis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Logisches Denken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Problemlösungsstrategien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Selbstständigkeit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Konzentration/Aufmerksamkeit</a:t>
            </a:r>
            <a:endParaRPr lang="de-DE" sz="12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Font typeface="Wingdings" charset="2"/>
              <a:buChar char=""/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Methodenkompetenz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Sozialverhalten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Regeleinhaltung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Kooperation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Konfliktfähigkeit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Kritikfähigkeit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de-DE" sz="300" b="0" strike="noStrike" spc="-1">
              <a:latin typeface="Arial"/>
            </a:endParaRPr>
          </a:p>
        </p:txBody>
      </p:sp>
      <p:sp>
        <p:nvSpPr>
          <p:cNvPr id="267" name="CustomShape 7"/>
          <p:cNvSpPr/>
          <p:nvPr/>
        </p:nvSpPr>
        <p:spPr>
          <a:xfrm>
            <a:off x="6624000" y="1728000"/>
            <a:ext cx="2517120" cy="322488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0" anchor="ctr"/>
          <a:lstStyle/>
          <a:p>
            <a:pPr>
              <a:lnSpc>
                <a:spcPct val="100000"/>
              </a:lnSpc>
            </a:pPr>
            <a:r>
              <a:rPr lang="de-DE" sz="6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lang="de-DE" sz="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Deutsch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300" b="0" strike="noStrike" spc="-1">
                <a:solidFill>
                  <a:srgbClr val="000000"/>
                </a:solidFill>
                <a:latin typeface="Wingdings"/>
                <a:ea typeface="Wingdings"/>
              </a:rPr>
              <a:t> 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Lautbildung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Wortschatz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Sprechen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Hören/Zuhören 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Lesen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Schreiben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Rechtschreiben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3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de-DE" sz="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      Mathematik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300" b="0" strike="noStrike" spc="-1">
                <a:solidFill>
                  <a:srgbClr val="000000"/>
                </a:solidFill>
                <a:latin typeface="Wingdings"/>
                <a:ea typeface="Wingdings"/>
              </a:rPr>
              <a:t> 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Mengenerfassung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Zahlverständnis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Rechenoperationen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Geometrie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        </a:t>
            </a:r>
            <a:r>
              <a:rPr lang="de-DE" sz="1200" b="0" strike="noStrike" spc="-1">
                <a:solidFill>
                  <a:srgbClr val="000000"/>
                </a:solidFill>
                <a:latin typeface="Wingdings"/>
                <a:ea typeface="Wingdings"/>
              </a:rPr>
              <a:t></a:t>
            </a: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Größen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268" name="CustomShape 8"/>
          <p:cNvSpPr/>
          <p:nvPr/>
        </p:nvSpPr>
        <p:spPr>
          <a:xfrm>
            <a:off x="1019880" y="1379880"/>
            <a:ext cx="131400" cy="1314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9"/>
          <p:cNvSpPr/>
          <p:nvPr/>
        </p:nvSpPr>
        <p:spPr>
          <a:xfrm>
            <a:off x="3038400" y="1379880"/>
            <a:ext cx="131400" cy="131400"/>
          </a:xfrm>
          <a:prstGeom prst="rect">
            <a:avLst/>
          </a:prstGeom>
          <a:solidFill>
            <a:srgbClr val="FFD52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0"/>
          <p:cNvSpPr/>
          <p:nvPr/>
        </p:nvSpPr>
        <p:spPr>
          <a:xfrm>
            <a:off x="7571520" y="1379880"/>
            <a:ext cx="131760" cy="131400"/>
          </a:xfrm>
          <a:prstGeom prst="rect">
            <a:avLst/>
          </a:prstGeom>
          <a:solidFill>
            <a:srgbClr val="33CC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1"/>
          <p:cNvSpPr/>
          <p:nvPr/>
        </p:nvSpPr>
        <p:spPr>
          <a:xfrm>
            <a:off x="1019880" y="1379880"/>
            <a:ext cx="131400" cy="1314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2"/>
          <p:cNvSpPr/>
          <p:nvPr/>
        </p:nvSpPr>
        <p:spPr>
          <a:xfrm>
            <a:off x="1019880" y="1379880"/>
            <a:ext cx="131400" cy="1314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3"/>
          <p:cNvSpPr/>
          <p:nvPr/>
        </p:nvSpPr>
        <p:spPr>
          <a:xfrm>
            <a:off x="1019880" y="1379880"/>
            <a:ext cx="131400" cy="1314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4"/>
          <p:cNvSpPr/>
          <p:nvPr/>
        </p:nvSpPr>
        <p:spPr>
          <a:xfrm>
            <a:off x="1019880" y="1379880"/>
            <a:ext cx="131400" cy="131400"/>
          </a:xfrm>
          <a:prstGeom prst="rect">
            <a:avLst/>
          </a:prstGeom>
          <a:solidFill>
            <a:srgbClr val="FF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45680" y="55080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  </a:t>
            </a:r>
            <a:endParaRPr lang="de-DE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  Neue Medien</a:t>
            </a:r>
            <a:endParaRPr lang="de-DE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4400" b="0" strike="noStrike" spc="-1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894960" y="1405080"/>
            <a:ext cx="8620560" cy="38889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Digitale Tafeln in allen Klassenräumen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</a:rPr>
              <a:t>Schüler-I Pads </a:t>
            </a:r>
            <a:r>
              <a:rPr lang="de-DE" sz="2400" spc="-1" dirty="0">
                <a:solidFill>
                  <a:srgbClr val="FFFFFF"/>
                </a:solidFill>
                <a:latin typeface="Comic Sans MS"/>
              </a:rPr>
              <a:t>in Klassen 3                                           und 4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Medienpass NRW ab </a:t>
            </a:r>
          </a:p>
          <a:p>
            <a:pPr marL="1080">
              <a:lnSpc>
                <a:spcPct val="100000"/>
              </a:lnSpc>
              <a:buClr>
                <a:srgbClr val="FFFFFF"/>
              </a:buClr>
            </a:pP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   Klasse 3/4</a:t>
            </a:r>
          </a:p>
          <a:p>
            <a:pPr marL="1080">
              <a:lnSpc>
                <a:spcPct val="100000"/>
              </a:lnSpc>
              <a:buClr>
                <a:srgbClr val="FFFFFF"/>
              </a:buClr>
            </a:pPr>
            <a:endParaRPr lang="de-DE" sz="2400" b="0" strike="noStrike" spc="-1" dirty="0">
              <a:solidFill>
                <a:srgbClr val="FFFFFF"/>
              </a:solidFill>
              <a:latin typeface="Comic Sans MS"/>
              <a:ea typeface="DejaVu Sans"/>
            </a:endParaRPr>
          </a:p>
          <a:p>
            <a:pPr marL="1080">
              <a:lnSpc>
                <a:spcPct val="100000"/>
              </a:lnSpc>
              <a:buClr>
                <a:srgbClr val="FFFFFF"/>
              </a:buClr>
            </a:pPr>
            <a:endParaRPr lang="de-DE" sz="2400" spc="-1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288" name="Grafik 1"/>
          <p:cNvPicPr/>
          <p:nvPr/>
        </p:nvPicPr>
        <p:blipFill>
          <a:blip r:embed="rId2"/>
          <a:stretch/>
        </p:blipFill>
        <p:spPr>
          <a:xfrm>
            <a:off x="5530028" y="2835275"/>
            <a:ext cx="3490200" cy="2216880"/>
          </a:xfrm>
          <a:prstGeom prst="rect">
            <a:avLst/>
          </a:prstGeom>
          <a:ln>
            <a:noFill/>
          </a:ln>
        </p:spPr>
      </p:pic>
      <p:pic>
        <p:nvPicPr>
          <p:cNvPr id="290" name="Grafik 3"/>
          <p:cNvPicPr/>
          <p:nvPr/>
        </p:nvPicPr>
        <p:blipFill>
          <a:blip r:embed="rId3"/>
          <a:stretch/>
        </p:blipFill>
        <p:spPr>
          <a:xfrm>
            <a:off x="794520" y="640440"/>
            <a:ext cx="2365920" cy="152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504000" y="2260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de-DE" sz="4400" b="1" strike="noStrike" spc="-1">
                <a:solidFill>
                  <a:srgbClr val="FFFFFF"/>
                </a:solidFill>
                <a:latin typeface="Comic Sans MS"/>
                <a:ea typeface="DejaVu Sans"/>
              </a:rPr>
              <a:t>Hausaufgaben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1080000" y="1326600"/>
            <a:ext cx="8062560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32740" indent="-331470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„Hausaufgaben“ statt „Lernzeiten“ an 3 Tagen</a:t>
            </a:r>
            <a:endParaRPr lang="de-DE" sz="2000" b="0" strike="noStrike" spc="-1" dirty="0">
              <a:latin typeface="Arial"/>
            </a:endParaRPr>
          </a:p>
          <a:p>
            <a:pPr marL="332740" indent="-331470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Hausaufgabenbetreuung durch die Lehrerinnen oder Betreuungskräfte</a:t>
            </a:r>
            <a:endParaRPr lang="de-DE" sz="2000" b="0" strike="noStrike" spc="-1" dirty="0">
              <a:latin typeface="Arial"/>
            </a:endParaRPr>
          </a:p>
          <a:p>
            <a:pPr marL="332740" indent="-331470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Hausaufgaben können vom Umfang oder dem Schwierigkeitsgrad individuell angepasst werden.</a:t>
            </a:r>
            <a:endParaRPr lang="de-DE" sz="2000" b="0" strike="noStrike" spc="-1" dirty="0">
              <a:latin typeface="Arial"/>
            </a:endParaRPr>
          </a:p>
          <a:p>
            <a:pPr marL="332740" indent="-331470">
              <a:lnSpc>
                <a:spcPct val="93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roid Sans Fallback"/>
              </a:rPr>
              <a:t>Lehrerin vermerkt, warum eine Hausaufgabe nicht beendet wurde (zu viel, zu schwierig, getrödelt…)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de-DE" sz="20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04000" y="3808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Haben Sie noch Fragen ?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3200" b="0" strike="noStrike" spc="-1">
              <a:latin typeface="Arial"/>
            </a:endParaRPr>
          </a:p>
        </p:txBody>
      </p:sp>
      <p:pic>
        <p:nvPicPr>
          <p:cNvPr id="300" name="Grafik 249"/>
          <p:cNvPicPr/>
          <p:nvPr/>
        </p:nvPicPr>
        <p:blipFill>
          <a:blip r:embed="rId2"/>
          <a:stretch/>
        </p:blipFill>
        <p:spPr>
          <a:xfrm>
            <a:off x="3275280" y="1230480"/>
            <a:ext cx="3275280" cy="3520080"/>
          </a:xfrm>
          <a:prstGeom prst="rect">
            <a:avLst/>
          </a:prstGeom>
          <a:ln>
            <a:noFill/>
          </a:ln>
        </p:spPr>
      </p:pic>
      <p:sp>
        <p:nvSpPr>
          <p:cNvPr id="301" name="CustomShape 3"/>
          <p:cNvSpPr/>
          <p:nvPr/>
        </p:nvSpPr>
        <p:spPr>
          <a:xfrm>
            <a:off x="1367640" y="3749760"/>
            <a:ext cx="7342560" cy="2363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800" b="1" u="sng" strike="noStrike" spc="-1">
                <a:solidFill>
                  <a:srgbClr val="0000FF"/>
                </a:solidFill>
                <a:uFillTx/>
                <a:latin typeface="Comic Sans MS"/>
                <a:ea typeface="DejaVu Sans"/>
                <a:hlinkClick r:id="rId3"/>
              </a:rPr>
              <a:t>kgs.christopherus@schulen.langenfeld.de</a:t>
            </a:r>
            <a:endParaRPr lang="de-DE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800" b="1" u="sng" strike="noStrike" spc="-1">
                <a:solidFill>
                  <a:srgbClr val="0000FF"/>
                </a:solidFill>
                <a:uFillTx/>
                <a:latin typeface="Comic Sans MS"/>
                <a:ea typeface="DejaVu Sans"/>
                <a:hlinkClick r:id="rId4"/>
              </a:rPr>
              <a:t>www.christopherus-schule-langenfeld.de</a:t>
            </a:r>
            <a:endParaRPr lang="de-DE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2260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16000"/>
              </a:lnSpc>
              <a:spcBef>
                <a:spcPts val="998"/>
              </a:spcBef>
            </a:pPr>
            <a:r>
              <a:rPr lang="de-DE" sz="4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								</a:t>
            </a:r>
          </a:p>
          <a:p>
            <a:pPr algn="ctr">
              <a:lnSpc>
                <a:spcPct val="116000"/>
              </a:lnSpc>
              <a:spcBef>
                <a:spcPts val="998"/>
              </a:spcBef>
            </a:pPr>
            <a:r>
              <a:rPr lang="de-DE" sz="40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Auf Wiedersehen!</a:t>
            </a:r>
            <a:endParaRPr lang="de-DE" sz="4000" b="0" strike="noStrike" spc="-1" dirty="0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76360" y="4320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2948591" y="2674534"/>
            <a:ext cx="4175280" cy="20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6800" rIns="45720" bIns="46800"/>
          <a:lstStyle/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de-DE" sz="40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Vielen Dank</a:t>
            </a:r>
            <a:endParaRPr lang="de-DE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de-DE" sz="40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für Ihre Aufmerksamkeit!</a:t>
            </a:r>
            <a:endParaRPr lang="de-DE" sz="4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04000" y="2260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Informationen zur Betreuung</a:t>
            </a:r>
            <a:endParaRPr lang="de-DE" sz="4400" b="0" strike="noStrike" spc="-1" dirty="0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04000" y="1326600"/>
            <a:ext cx="9070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600" b="0" strike="noStrike" spc="-1">
                <a:solidFill>
                  <a:srgbClr val="FF9900"/>
                </a:solidFill>
                <a:latin typeface="Arial"/>
                <a:ea typeface="DejaVu Sans"/>
              </a:rPr>
              <a:t>.</a:t>
            </a:r>
            <a:endParaRPr lang="de-DE" sz="6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792000" y="1224000"/>
            <a:ext cx="8629200" cy="169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33360" algn="ctr">
              <a:lnSpc>
                <a:spcPct val="93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Frau </a:t>
            </a:r>
            <a:r>
              <a:rPr lang="de-DE" sz="2400" spc="-1" dirty="0">
                <a:solidFill>
                  <a:srgbClr val="FFFFFF"/>
                </a:solidFill>
                <a:latin typeface="Comic Sans MS"/>
                <a:ea typeface="DejaVu Sans"/>
              </a:rPr>
              <a:t>Hecker</a:t>
            </a:r>
            <a:endParaRPr lang="de-DE" sz="2400" b="0" strike="noStrike" spc="-1" dirty="0">
              <a:latin typeface="Arial"/>
            </a:endParaRPr>
          </a:p>
          <a:p>
            <a:pPr marL="342720" indent="-333360" algn="ctr">
              <a:lnSpc>
                <a:spcPct val="93000"/>
              </a:lnSpc>
            </a:pPr>
            <a:r>
              <a:rPr lang="de-DE" sz="2400" spc="-1" dirty="0">
                <a:solidFill>
                  <a:srgbClr val="FFFFFF"/>
                </a:solidFill>
                <a:latin typeface="Comic Sans MS"/>
                <a:ea typeface="DejaVu Sans"/>
              </a:rPr>
              <a:t>i</a:t>
            </a:r>
            <a:r>
              <a:rPr lang="de-DE" sz="24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nformiert Sie kurz über die Halb- und Ganztagsbetreuung an der Christopherus-Schule.</a:t>
            </a:r>
            <a:endParaRPr lang="de-DE" sz="2400" b="0" strike="noStrike" spc="-1" dirty="0">
              <a:latin typeface="Arial"/>
            </a:endParaRPr>
          </a:p>
        </p:txBody>
      </p:sp>
      <p:pic>
        <p:nvPicPr>
          <p:cNvPr id="297" name="Grafik 246"/>
          <p:cNvPicPr/>
          <p:nvPr/>
        </p:nvPicPr>
        <p:blipFill>
          <a:blip r:embed="rId2"/>
          <a:stretch/>
        </p:blipFill>
        <p:spPr>
          <a:xfrm>
            <a:off x="3656880" y="2958480"/>
            <a:ext cx="2965680" cy="222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900000" y="226080"/>
            <a:ext cx="840276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Katholische Schule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900000" y="1326600"/>
            <a:ext cx="9113760" cy="403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Katholischer Religionsunterricht im Klassenverband</a:t>
            </a:r>
            <a:endParaRPr lang="de-DE" sz="20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Schulgottesdienst für </a:t>
            </a:r>
            <a:r>
              <a:rPr lang="de-DE" sz="2000" spc="-1" dirty="0">
                <a:solidFill>
                  <a:srgbClr val="FFFFFF"/>
                </a:solidFill>
                <a:latin typeface="Comic Sans MS"/>
                <a:ea typeface="DejaVu Sans"/>
              </a:rPr>
              <a:t>alle</a:t>
            </a: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 Klassen  </a:t>
            </a:r>
            <a:endParaRPr lang="de-DE" sz="20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Kirchenführung und -erkundung im 2. Schuljahr</a:t>
            </a:r>
            <a:endParaRPr lang="de-DE" sz="20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de-DE" sz="20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Inhalte</a:t>
            </a: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:</a:t>
            </a:r>
            <a:endParaRPr lang="de-DE" sz="2000" b="0" strike="noStrike" spc="-1" dirty="0"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Kinder stellen ihre großen Fragen</a:t>
            </a:r>
            <a:endParaRPr lang="de-DE" sz="1600" b="0" strike="noStrike" spc="-1" dirty="0"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Symbole (z. B. Hand, Licht…)</a:t>
            </a:r>
            <a:endParaRPr lang="de-DE" sz="1600" b="0" strike="noStrike" spc="-1" dirty="0"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Verschiedene Religionen kennenlernen                           </a:t>
            </a:r>
            <a:r>
              <a:rPr lang="de-DE" sz="1400" b="0" strike="noStrike" spc="-1" dirty="0">
                <a:solidFill>
                  <a:srgbClr val="FFFF00"/>
                </a:solidFill>
                <a:latin typeface="Comic Sans MS"/>
                <a:ea typeface="DejaVu Sans"/>
              </a:rPr>
              <a:t>Besuch der Moschee in Klasse 4</a:t>
            </a:r>
            <a:endParaRPr lang="de-DE" sz="1400" b="0" strike="noStrike" spc="-1" dirty="0"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de-DE" sz="16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Biblische Themen, die Bibel, Gebete, Kirchenlieder, Ablauf des Gottesdienstes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Feste und Brauchtum im Kirchenjahr</a:t>
            </a:r>
            <a:endParaRPr lang="de-DE" sz="2000" b="0" strike="noStrike" spc="-1" dirty="0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Christopherus-Tag</a:t>
            </a: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000" b="0" strike="noStrike" spc="-1" dirty="0">
              <a:latin typeface="Arial"/>
            </a:endParaRPr>
          </a:p>
        </p:txBody>
      </p:sp>
      <p:pic>
        <p:nvPicPr>
          <p:cNvPr id="241" name="Grafik 3"/>
          <p:cNvPicPr/>
          <p:nvPr/>
        </p:nvPicPr>
        <p:blipFill>
          <a:blip r:embed="rId2"/>
          <a:stretch/>
        </p:blipFill>
        <p:spPr>
          <a:xfrm>
            <a:off x="6696000" y="2247480"/>
            <a:ext cx="2603520" cy="146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008360" y="432000"/>
            <a:ext cx="8204760" cy="167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Soziales Miteinander,</a:t>
            </a:r>
            <a:br/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Regeln und Rituale</a:t>
            </a:r>
            <a:br/>
            <a:r>
              <a:rPr lang="de-DE" sz="2600" b="1" strike="noStrike" spc="-1">
                <a:solidFill>
                  <a:srgbClr val="FFFFFF"/>
                </a:solidFill>
                <a:latin typeface="Arial"/>
                <a:ea typeface="DejaVu Sans"/>
              </a:rPr>
              <a:t>Jedes Kind soll sich von Anfang an wohl fühlen!!!</a:t>
            </a:r>
            <a:endParaRPr lang="de-DE" sz="26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044000" y="2808000"/>
            <a:ext cx="8096760" cy="33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Soziales Miteinander</a:t>
            </a:r>
            <a:endParaRPr lang="de-DE" sz="2800" b="0" strike="noStrike" spc="-1" dirty="0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„</a:t>
            </a:r>
            <a:r>
              <a:rPr lang="de-DE" sz="2400" spc="-1" dirty="0">
                <a:solidFill>
                  <a:srgbClr val="FFFFFF"/>
                </a:solidFill>
                <a:latin typeface="Arial"/>
                <a:ea typeface="DejaVu Sans"/>
              </a:rPr>
              <a:t>Teamgeister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endParaRPr lang="de-DE" sz="2400" b="0" strike="noStrike" spc="-1" dirty="0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„Wir-Gefühl“ stärken</a:t>
            </a:r>
            <a:endParaRPr lang="de-DE" sz="2400" b="0" strike="noStrike" spc="-1" dirty="0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Patenschaften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de-DE" sz="2400" b="0" strike="noStrike" spc="-1" dirty="0">
              <a:latin typeface="Arial"/>
            </a:endParaRPr>
          </a:p>
        </p:txBody>
      </p:sp>
      <p:pic>
        <p:nvPicPr>
          <p:cNvPr id="244" name="Grafik 200"/>
          <p:cNvPicPr/>
          <p:nvPr/>
        </p:nvPicPr>
        <p:blipFill>
          <a:blip r:embed="rId2"/>
          <a:stretch/>
        </p:blipFill>
        <p:spPr>
          <a:xfrm>
            <a:off x="7198920" y="2097000"/>
            <a:ext cx="2014200" cy="2148120"/>
          </a:xfrm>
          <a:prstGeom prst="rect">
            <a:avLst/>
          </a:prstGeom>
          <a:ln>
            <a:noFill/>
          </a:ln>
        </p:spPr>
      </p:pic>
      <p:pic>
        <p:nvPicPr>
          <p:cNvPr id="245" name="Grafik 201"/>
          <p:cNvPicPr/>
          <p:nvPr/>
        </p:nvPicPr>
        <p:blipFill>
          <a:blip r:embed="rId3"/>
          <a:stretch/>
        </p:blipFill>
        <p:spPr>
          <a:xfrm>
            <a:off x="5040000" y="2592000"/>
            <a:ext cx="2085120" cy="2329200"/>
          </a:xfrm>
          <a:prstGeom prst="rect">
            <a:avLst/>
          </a:prstGeom>
          <a:ln>
            <a:noFill/>
          </a:ln>
        </p:spPr>
      </p:pic>
      <p:pic>
        <p:nvPicPr>
          <p:cNvPr id="246" name="Grafik 202"/>
          <p:cNvPicPr/>
          <p:nvPr/>
        </p:nvPicPr>
        <p:blipFill>
          <a:blip r:embed="rId4"/>
          <a:stretch/>
        </p:blipFill>
        <p:spPr>
          <a:xfrm>
            <a:off x="6912000" y="3672000"/>
            <a:ext cx="2111040" cy="223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152000" y="648000"/>
            <a:ext cx="8096760" cy="43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Regeln</a:t>
            </a:r>
            <a:endParaRPr lang="de-DE" sz="28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Klassenregeln und Schulregeln</a:t>
            </a:r>
            <a:endParaRPr lang="de-D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de-DE" sz="24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Rituale</a:t>
            </a:r>
            <a:endParaRPr lang="de-DE" sz="28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Morgenkreis</a:t>
            </a:r>
            <a:endParaRPr lang="de-DE" sz="24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Friedensgespräche</a:t>
            </a:r>
            <a:endParaRPr lang="de-DE" sz="24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Klassendienste</a:t>
            </a:r>
            <a:endParaRPr lang="de-DE" sz="2400" b="0" strike="noStrike" spc="-1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Feste feiern</a:t>
            </a:r>
            <a:endParaRPr lang="de-DE" sz="2400" b="0" strike="noStrike" spc="-1">
              <a:latin typeface="Arial"/>
            </a:endParaRPr>
          </a:p>
        </p:txBody>
      </p:sp>
      <p:pic>
        <p:nvPicPr>
          <p:cNvPr id="248" name="Grafik 204"/>
          <p:cNvPicPr/>
          <p:nvPr/>
        </p:nvPicPr>
        <p:blipFill>
          <a:blip r:embed="rId2"/>
          <a:stretch/>
        </p:blipFill>
        <p:spPr>
          <a:xfrm>
            <a:off x="7488000" y="418320"/>
            <a:ext cx="1828440" cy="1602720"/>
          </a:xfrm>
          <a:prstGeom prst="rect">
            <a:avLst/>
          </a:prstGeom>
          <a:ln>
            <a:noFill/>
          </a:ln>
        </p:spPr>
      </p:pic>
      <p:pic>
        <p:nvPicPr>
          <p:cNvPr id="249" name="Grafik 205"/>
          <p:cNvPicPr/>
          <p:nvPr/>
        </p:nvPicPr>
        <p:blipFill>
          <a:blip r:embed="rId3"/>
          <a:stretch/>
        </p:blipFill>
        <p:spPr>
          <a:xfrm>
            <a:off x="4464000" y="1874160"/>
            <a:ext cx="4317120" cy="323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504000" y="226080"/>
            <a:ext cx="9069840" cy="94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FFFFFF"/>
                </a:solidFill>
                <a:latin typeface="Comic Sans MS"/>
                <a:ea typeface="DejaVu Sans"/>
              </a:rPr>
              <a:t>Kinder übernehmen Verantwortung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936000" y="1326600"/>
            <a:ext cx="8638200" cy="32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</a:t>
            </a:r>
            <a:endParaRPr lang="de-DE" sz="3200" b="0" strike="noStrike" spc="-1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863640" y="1783440"/>
            <a:ext cx="5038920" cy="26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03200" indent="-366840">
              <a:lnSpc>
                <a:spcPct val="100000"/>
              </a:lnSpc>
              <a:spcBef>
                <a:spcPts val="499"/>
              </a:spcBef>
              <a:buClr>
                <a:srgbClr val="6EA0B0"/>
              </a:buClr>
              <a:buFont typeface="Wingdings 2" charset="2"/>
              <a:buChar char="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Patenklassen 1. und 4. Schuljahr</a:t>
            </a:r>
            <a:endParaRPr lang="de-DE" sz="2000" b="0" strike="noStrike" spc="-1" dirty="0">
              <a:latin typeface="Arial"/>
            </a:endParaRPr>
          </a:p>
          <a:p>
            <a:pPr marL="403200" indent="-366840">
              <a:lnSpc>
                <a:spcPct val="100000"/>
              </a:lnSpc>
              <a:spcBef>
                <a:spcPts val="499"/>
              </a:spcBef>
              <a:buClr>
                <a:srgbClr val="6EA0B0"/>
              </a:buClr>
              <a:buFont typeface="Wingdings 2" charset="2"/>
              <a:buChar char="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Toiletten-Dienst </a:t>
            </a:r>
          </a:p>
          <a:p>
            <a:pPr marL="403200" indent="-366840">
              <a:lnSpc>
                <a:spcPct val="100000"/>
              </a:lnSpc>
              <a:spcBef>
                <a:spcPts val="499"/>
              </a:spcBef>
              <a:buClr>
                <a:srgbClr val="6EA0B0"/>
              </a:buClr>
              <a:buFont typeface="Wingdings 2" charset="2"/>
              <a:buChar char="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Schüler-Sanitäter</a:t>
            </a:r>
            <a:endParaRPr lang="de-DE" sz="2000" b="0" strike="noStrike" spc="-1" dirty="0">
              <a:latin typeface="Arial"/>
            </a:endParaRPr>
          </a:p>
          <a:p>
            <a:pPr marL="403200" indent="-366840">
              <a:lnSpc>
                <a:spcPct val="100000"/>
              </a:lnSpc>
              <a:spcBef>
                <a:spcPts val="499"/>
              </a:spcBef>
              <a:buClr>
                <a:srgbClr val="6EA0B0"/>
              </a:buClr>
              <a:buFont typeface="Wingdings 2" charset="2"/>
              <a:buChar char=""/>
            </a:pPr>
            <a:r>
              <a:rPr lang="de-DE" sz="20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Pausenspiele-Ausleihe „Villa Christo“</a:t>
            </a:r>
          </a:p>
          <a:p>
            <a:pPr marL="403200" indent="-366840">
              <a:lnSpc>
                <a:spcPct val="100000"/>
              </a:lnSpc>
              <a:spcBef>
                <a:spcPts val="499"/>
              </a:spcBef>
              <a:buClr>
                <a:srgbClr val="6EA0B0"/>
              </a:buClr>
              <a:buFont typeface="Wingdings 2" charset="2"/>
              <a:buChar char=""/>
            </a:pPr>
            <a:r>
              <a:rPr lang="de-DE" sz="2000" spc="-1" dirty="0">
                <a:solidFill>
                  <a:srgbClr val="FFFFFF"/>
                </a:solidFill>
                <a:latin typeface="Comic Sans MS"/>
              </a:rPr>
              <a:t>Hofdienst Klasse 2 und 3</a:t>
            </a:r>
            <a:endParaRPr lang="de-DE" sz="2000" b="0" strike="noStrike" spc="-1" dirty="0">
              <a:latin typeface="Arial"/>
            </a:endParaRPr>
          </a:p>
        </p:txBody>
      </p:sp>
      <p:pic>
        <p:nvPicPr>
          <p:cNvPr id="284" name="Grafik 236"/>
          <p:cNvPicPr/>
          <p:nvPr/>
        </p:nvPicPr>
        <p:blipFill>
          <a:blip r:embed="rId2"/>
          <a:stretch/>
        </p:blipFill>
        <p:spPr>
          <a:xfrm>
            <a:off x="6336000" y="969120"/>
            <a:ext cx="3022560" cy="3205440"/>
          </a:xfrm>
          <a:prstGeom prst="rect">
            <a:avLst/>
          </a:prstGeom>
          <a:ln>
            <a:noFill/>
          </a:ln>
        </p:spPr>
      </p:pic>
      <p:pic>
        <p:nvPicPr>
          <p:cNvPr id="285" name="Grafik 237"/>
          <p:cNvPicPr/>
          <p:nvPr/>
        </p:nvPicPr>
        <p:blipFill>
          <a:blip r:embed="rId3"/>
          <a:stretch/>
        </p:blipFill>
        <p:spPr>
          <a:xfrm>
            <a:off x="5708520" y="2952000"/>
            <a:ext cx="3218040" cy="341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456000" y="-126000"/>
            <a:ext cx="3164760" cy="186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marL="216000" indent="-21312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br/>
            <a:br/>
            <a:r>
              <a:rPr lang="de-DE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de-DE" sz="330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990000" y="504000"/>
            <a:ext cx="8096760" cy="446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57200" indent="-225360" algn="ctr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Lernen in der </a:t>
            </a:r>
            <a:r>
              <a:rPr lang="de-DE" sz="3200" b="0" strike="noStrike" spc="-1" dirty="0" err="1">
                <a:solidFill>
                  <a:srgbClr val="FFFFFF"/>
                </a:solidFill>
                <a:latin typeface="Comic Sans MS"/>
                <a:ea typeface="DejaVu Sans"/>
              </a:rPr>
              <a:t>Schuleingangsphase</a:t>
            </a:r>
            <a:endParaRPr lang="de-DE" sz="3200" b="0" strike="noStrike" spc="-1" dirty="0">
              <a:latin typeface="Arial"/>
            </a:endParaRPr>
          </a:p>
          <a:p>
            <a:pPr marL="457200" indent="-225360" algn="ctr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Mathematik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de-DE" sz="28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 err="1">
                <a:solidFill>
                  <a:srgbClr val="FFFFFF"/>
                </a:solidFill>
                <a:latin typeface="Comic Sans MS"/>
                <a:ea typeface="Times New Roman"/>
              </a:rPr>
              <a:t>Ziffernschreibkurs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Aufbau Mengen- und </a:t>
            </a:r>
            <a:r>
              <a:rPr lang="de-DE" sz="2200" b="0" strike="noStrike" spc="-1" dirty="0" err="1">
                <a:solidFill>
                  <a:srgbClr val="FFFFFF"/>
                </a:solidFill>
                <a:latin typeface="Comic Sans MS"/>
                <a:ea typeface="Times New Roman"/>
              </a:rPr>
              <a:t>Zahlverständnis</a:t>
            </a: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 entdeckend und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handelnd mit Anschauungsmaterial</a:t>
            </a:r>
            <a:endParaRPr lang="de-DE" sz="2200" b="0" strike="noStrike" spc="-1" dirty="0">
              <a:latin typeface="Arial"/>
            </a:endParaRPr>
          </a:p>
          <a:p>
            <a:pPr marL="864000" lvl="1" indent="-320760">
              <a:lnSpc>
                <a:spcPct val="100000"/>
              </a:lnSpc>
              <a:spcAft>
                <a:spcPts val="848"/>
              </a:spcAft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z.B. Zerlegungen, Schüttelboxen, Rechenschiffchen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Weitere Schwerpunkte: Geometrie, Sachrechnen, Größen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Lehrwerk: </a:t>
            </a:r>
            <a:r>
              <a:rPr lang="de-DE" sz="2200" b="1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„Flex und Flo“</a:t>
            </a: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 </a:t>
            </a:r>
            <a:endParaRPr lang="de-DE" sz="2200" b="0" strike="noStrike" spc="-1" dirty="0">
              <a:latin typeface="Arial"/>
            </a:endParaRPr>
          </a:p>
        </p:txBody>
      </p:sp>
      <p:pic>
        <p:nvPicPr>
          <p:cNvPr id="252" name="Grafik 208"/>
          <p:cNvPicPr/>
          <p:nvPr/>
        </p:nvPicPr>
        <p:blipFill>
          <a:blip r:embed="rId2"/>
          <a:stretch/>
        </p:blipFill>
        <p:spPr>
          <a:xfrm rot="19800">
            <a:off x="7057800" y="1012320"/>
            <a:ext cx="2191320" cy="167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116000" y="2016000"/>
            <a:ext cx="8168760" cy="33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Anlaut-Tabelle mit Flex und Flora-Rap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3 Buchstabenhefte, 1 Heft „Sprache untersuchen“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Buchstabenwochen/-tage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Freies Schreiben</a:t>
            </a:r>
            <a:endParaRPr lang="de-DE" sz="2200" b="0" strike="noStrike" spc="-1" dirty="0">
              <a:latin typeface="Arial"/>
            </a:endParaRPr>
          </a:p>
          <a:p>
            <a:pPr marL="864000" lvl="1" indent="-320760">
              <a:lnSpc>
                <a:spcPct val="100000"/>
              </a:lnSpc>
              <a:spcAft>
                <a:spcPts val="848"/>
              </a:spcAft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mit der Anlaut-Tabelle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Materialien im Anfangsunterricht</a:t>
            </a:r>
            <a:endParaRPr lang="de-DE" sz="2200" b="0" strike="noStrike" spc="-1" dirty="0">
              <a:latin typeface="Arial"/>
            </a:endParaRPr>
          </a:p>
          <a:p>
            <a:pPr marL="457200" indent="-22536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Lehrwerk: </a:t>
            </a:r>
            <a:r>
              <a:rPr lang="de-DE" sz="22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„Flex und Flora“</a:t>
            </a:r>
            <a:endParaRPr lang="de-DE" sz="2200" b="0" strike="noStrike" spc="-1" dirty="0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484560" y="-156960"/>
            <a:ext cx="9092160" cy="47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1063"/>
              </a:spcAft>
            </a:pPr>
            <a:endParaRPr lang="de-DE" sz="1800" b="0" strike="noStrike" spc="-1" dirty="0">
              <a:latin typeface="Arial"/>
            </a:endParaRPr>
          </a:p>
          <a:p>
            <a:pPr marL="457200" indent="-225360" algn="ctr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Lernen in der Schuleingangsphase</a:t>
            </a:r>
            <a:endParaRPr lang="de-DE" sz="3200" b="0" strike="noStrike" spc="-1" dirty="0">
              <a:latin typeface="Arial"/>
            </a:endParaRPr>
          </a:p>
          <a:p>
            <a:pPr marL="457200" indent="-225360" algn="ctr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800" b="1" strike="noStrike" spc="-1" dirty="0">
                <a:solidFill>
                  <a:srgbClr val="FFFFFF"/>
                </a:solidFill>
                <a:latin typeface="Comic Sans MS"/>
                <a:ea typeface="Times New Roman"/>
              </a:rPr>
              <a:t>Deutsch</a:t>
            </a:r>
            <a:endParaRPr lang="de-D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63"/>
              </a:spcAft>
            </a:pPr>
            <a:endParaRPr lang="de-DE" sz="2800" b="0" strike="noStrike" spc="-1" dirty="0">
              <a:latin typeface="Arial"/>
            </a:endParaRPr>
          </a:p>
        </p:txBody>
      </p:sp>
      <p:pic>
        <p:nvPicPr>
          <p:cNvPr id="255" name="Grafik 211"/>
          <p:cNvPicPr/>
          <p:nvPr/>
        </p:nvPicPr>
        <p:blipFill>
          <a:blip r:embed="rId2"/>
          <a:stretch/>
        </p:blipFill>
        <p:spPr>
          <a:xfrm>
            <a:off x="7848000" y="936000"/>
            <a:ext cx="1389960" cy="142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7AEF025-6B22-43BA-821B-4AAD9E4B132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04000" y="226079"/>
            <a:ext cx="9072000" cy="513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A1CEBF87-1189-4146-B8F6-A5E7538C13F0}"/>
              </a:ext>
            </a:extLst>
          </p:cNvPr>
          <p:cNvSpPr/>
          <p:nvPr/>
        </p:nvSpPr>
        <p:spPr>
          <a:xfrm>
            <a:off x="835780" y="703393"/>
            <a:ext cx="8168760" cy="4598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 lnSpcReduction="10000"/>
          </a:bodyPr>
          <a:lstStyle/>
          <a:p>
            <a:pPr marL="457200" indent="-22479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1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Englisch</a:t>
            </a:r>
            <a:endParaRPr lang="de-DE" dirty="0"/>
          </a:p>
          <a:p>
            <a:pPr marL="914400" lvl="1" indent="-224790"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strike="noStrike" spc="-1" dirty="0">
                <a:solidFill>
                  <a:srgbClr val="FFFFFF"/>
                </a:solidFill>
                <a:latin typeface="Comic Sans MS"/>
                <a:ea typeface="DejaVu Sans"/>
              </a:rPr>
              <a:t>findet ab der 3. Klasse mit wöchentlich 3 Unterrichtsstunden stat</a:t>
            </a:r>
            <a:r>
              <a:rPr lang="de-DE" sz="2200" spc="-1" dirty="0">
                <a:solidFill>
                  <a:srgbClr val="FFFFFF"/>
                </a:solidFill>
                <a:latin typeface="Comic Sans MS"/>
                <a:ea typeface="DejaVu Sans"/>
              </a:rPr>
              <a:t>t</a:t>
            </a:r>
          </a:p>
          <a:p>
            <a:pPr marL="688975" lvl="1">
              <a:spcAft>
                <a:spcPts val="1063"/>
              </a:spcAft>
              <a:buClr>
                <a:srgbClr val="FFFFFF"/>
              </a:buClr>
              <a:buSzPct val="45000"/>
            </a:pPr>
            <a:endParaRPr lang="de-DE" sz="2200" b="0" strike="noStrike" spc="-1" dirty="0">
              <a:solidFill>
                <a:srgbClr val="FFFFFF"/>
              </a:solidFill>
              <a:latin typeface="Comic Sans MS"/>
              <a:ea typeface="DejaVu Sans"/>
            </a:endParaRPr>
          </a:p>
          <a:p>
            <a:pPr marL="457200" indent="-224790">
              <a:lnSpc>
                <a:spcPct val="100000"/>
              </a:lnSpc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b="1" spc="-1" dirty="0">
                <a:solidFill>
                  <a:srgbClr val="FFFFFF"/>
                </a:solidFill>
                <a:latin typeface="Comic Sans MS"/>
              </a:rPr>
              <a:t>Sport / Bewegung</a:t>
            </a:r>
          </a:p>
          <a:p>
            <a:pPr marL="914400" lvl="1" indent="-224790"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strike="noStrike" spc="-1" dirty="0">
                <a:solidFill>
                  <a:srgbClr val="FFFFFF"/>
                </a:solidFill>
                <a:latin typeface="Comic Sans MS"/>
              </a:rPr>
              <a:t>Sportfest und </a:t>
            </a:r>
            <a:r>
              <a:rPr lang="de-DE" sz="2200" strike="noStrike" spc="-1" dirty="0" err="1">
                <a:solidFill>
                  <a:srgbClr val="FFFFFF"/>
                </a:solidFill>
                <a:latin typeface="Comic Sans MS"/>
              </a:rPr>
              <a:t>Sponsorenlauf</a:t>
            </a:r>
            <a:r>
              <a:rPr lang="de-DE" sz="2200" strike="noStrike" spc="-1" dirty="0">
                <a:solidFill>
                  <a:srgbClr val="FFFFFF"/>
                </a:solidFill>
                <a:latin typeface="Comic Sans MS"/>
              </a:rPr>
              <a:t> mit der ganzen Schule im Wechsel </a:t>
            </a:r>
          </a:p>
          <a:p>
            <a:pPr marL="914400" lvl="1" indent="-224790"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strike="noStrike" spc="-1" dirty="0">
                <a:solidFill>
                  <a:srgbClr val="FFFFFF"/>
                </a:solidFill>
                <a:latin typeface="Comic Sans MS"/>
              </a:rPr>
              <a:t>S</a:t>
            </a:r>
            <a:r>
              <a:rPr lang="de-DE" sz="2200" spc="-1" dirty="0">
                <a:solidFill>
                  <a:srgbClr val="FFFFFF"/>
                </a:solidFill>
                <a:latin typeface="Comic Sans MS"/>
              </a:rPr>
              <a:t>chwimmunterricht für alle Kinder im 2.Schuljahr</a:t>
            </a:r>
          </a:p>
          <a:p>
            <a:pPr marL="914400" lvl="1" indent="-224790">
              <a:spcAft>
                <a:spcPts val="106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200" strike="noStrike" spc="-1" dirty="0">
                <a:solidFill>
                  <a:srgbClr val="FFFFFF"/>
                </a:solidFill>
                <a:latin typeface="Comic Sans MS"/>
              </a:rPr>
              <a:t>Teilnahme an Aktionen der Stadt: Schwimmwettbewerb, Leichtathletik- Cup,</a:t>
            </a:r>
            <a:r>
              <a:rPr lang="de-DE" sz="2200" spc="-1" dirty="0">
                <a:solidFill>
                  <a:srgbClr val="FFFFFF"/>
                </a:solidFill>
                <a:latin typeface="Comic Sans MS"/>
              </a:rPr>
              <a:t> </a:t>
            </a:r>
            <a:r>
              <a:rPr lang="de-DE" sz="2200" strike="noStrike" spc="-1" dirty="0">
                <a:solidFill>
                  <a:srgbClr val="FFFFFF"/>
                </a:solidFill>
                <a:latin typeface="Comic Sans MS"/>
              </a:rPr>
              <a:t>Fußball- Cup…</a:t>
            </a:r>
            <a:endParaRPr lang="de-DE" dirty="0"/>
          </a:p>
          <a:p>
            <a:pPr marL="689610" lvl="1">
              <a:spcAft>
                <a:spcPts val="1063"/>
              </a:spcAft>
              <a:buClr>
                <a:srgbClr val="FFFFFF"/>
              </a:buClr>
              <a:buSzPct val="45000"/>
            </a:pPr>
            <a:endParaRPr lang="de-DE" sz="2200" spc="-1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6187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FE3B26EB79EC4E9C1E1A365A14E22C" ma:contentTypeVersion="12" ma:contentTypeDescription="Ein neues Dokument erstellen." ma:contentTypeScope="" ma:versionID="dc890877502d4f655fca9c132c6141d8">
  <xsd:schema xmlns:xsd="http://www.w3.org/2001/XMLSchema" xmlns:xs="http://www.w3.org/2001/XMLSchema" xmlns:p="http://schemas.microsoft.com/office/2006/metadata/properties" xmlns:ns2="e850b9cc-afe9-4fb9-9d56-ac0eaf432d13" xmlns:ns3="3257797c-d52a-4c5f-bde2-78f882243a7e" targetNamespace="http://schemas.microsoft.com/office/2006/metadata/properties" ma:root="true" ma:fieldsID="70b123d6b295438f33dca66875901c26" ns2:_="" ns3:_="">
    <xsd:import namespace="e850b9cc-afe9-4fb9-9d56-ac0eaf432d13"/>
    <xsd:import namespace="3257797c-d52a-4c5f-bde2-78f882243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0b9cc-afe9-4fb9-9d56-ac0eaf432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8e4087d6-d373-449c-9a47-f77e0b3943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7797c-d52a-4c5f-bde2-78f882243a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9ddc937-e2b6-441b-82cd-b4f45a12b1f6}" ma:internalName="TaxCatchAll" ma:showField="CatchAllData" ma:web="3257797c-d52a-4c5f-bde2-78f882243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57797c-d52a-4c5f-bde2-78f882243a7e" xsi:nil="true"/>
    <lcf76f155ced4ddcb4097134ff3c332f xmlns="e850b9cc-afe9-4fb9-9d56-ac0eaf432d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2B1627-2E61-4FA3-86C3-96079A683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3B8BF-26E8-445A-A999-16216AEC90B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850b9cc-afe9-4fb9-9d56-ac0eaf432d13"/>
    <ds:schemaRef ds:uri="3257797c-d52a-4c5f-bde2-78f882243a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27E83-80A9-4900-BA35-B55F3BBD5802}">
  <ds:schemaRefs>
    <ds:schemaRef ds:uri="http://schemas.microsoft.com/office/2006/metadata/properties"/>
    <ds:schemaRef ds:uri="http://www.w3.org/2000/xmlns/"/>
    <ds:schemaRef ds:uri="3257797c-d52a-4c5f-bde2-78f882243a7e"/>
    <ds:schemaRef ds:uri="http://www.w3.org/2001/XMLSchema-instance"/>
    <ds:schemaRef ds:uri="e850b9cc-afe9-4fb9-9d56-ac0eaf432d1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680</Words>
  <Application>Microsoft Office PowerPoint</Application>
  <PresentationFormat>Benutzerdefiniert</PresentationFormat>
  <Paragraphs>190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</dc:title>
  <dc:subject/>
  <dc:creator>SL Christopherus-Schule</dc:creator>
  <dc:description/>
  <cp:lastModifiedBy>Simone Tydecks</cp:lastModifiedBy>
  <cp:revision>53</cp:revision>
  <dcterms:created xsi:type="dcterms:W3CDTF">2021-09-15T18:29:55Z</dcterms:created>
  <dcterms:modified xsi:type="dcterms:W3CDTF">2025-10-03T09:12:16Z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  <property fmtid="{D5CDD505-2E9C-101B-9397-08002B2CF9AE}" pid="12" name="ContentTypeId">
    <vt:lpwstr>0x010100D5FE3B26EB79EC4E9C1E1A365A14E22C</vt:lpwstr>
  </property>
  <property fmtid="{D5CDD505-2E9C-101B-9397-08002B2CF9AE}" pid="13" name="MediaServiceImageTags">
    <vt:lpwstr/>
  </property>
</Properties>
</file>